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7" r:id="rId4"/>
    <p:sldId id="258" r:id="rId5"/>
    <p:sldId id="259" r:id="rId6"/>
    <p:sldId id="260" r:id="rId7"/>
    <p:sldId id="262" r:id="rId8"/>
    <p:sldId id="268" r:id="rId9"/>
    <p:sldId id="269" r:id="rId10"/>
    <p:sldId id="266" r:id="rId11"/>
    <p:sldId id="271" r:id="rId12"/>
    <p:sldId id="272" r:id="rId13"/>
    <p:sldId id="263" r:id="rId14"/>
    <p:sldId id="264" r:id="rId15"/>
    <p:sldId id="265" r:id="rId16"/>
  </p:sldIdLst>
  <p:sldSz cx="9144000" cy="6858000" type="screen4x3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1956" y="-9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848F8-3741-4C75-B9DD-8EDB4347FE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337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F7D23-D9CA-4633-B124-82BD58E57D0D}" type="datetimeFigureOut">
              <a:rPr lang="pl-PL" smtClean="0"/>
              <a:t>22.05.2023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3372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BA067-50C6-4821-81BA-164577A1094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BA067-50C6-4821-81BA-164577A1094C}" type="slidenum">
              <a:rPr lang="pl-PL" smtClean="0"/>
              <a:t>15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7CA5-9B3D-4130-84E1-40A03FF12072}" type="datetime1">
              <a:rPr lang="pl-PL" smtClean="0"/>
              <a:t>22.05.2023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B6DF-3811-4009-91B6-B864D55359B3}" type="datetime1">
              <a:rPr lang="pl-PL" smtClean="0"/>
              <a:t>22.05.2023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4DA8-44C8-4E7D-987E-6A1C08A917A6}" type="datetime1">
              <a:rPr lang="pl-PL" smtClean="0"/>
              <a:t>22.05.2023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41C9-8627-45D5-8353-A1C0D5E51EE9}" type="datetime1">
              <a:rPr lang="pl-PL" smtClean="0"/>
              <a:t>22.05.2023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8A4B-DCD7-4911-9D17-3AF1D486BF80}" type="datetime1">
              <a:rPr lang="pl-PL" smtClean="0"/>
              <a:t>22.05.2023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8D51-6B00-4F1A-897E-04BF8BB990D0}" type="datetime1">
              <a:rPr lang="pl-PL" smtClean="0"/>
              <a:t>22.05.2023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CC36-CA6F-4625-A1A1-94E098BE613A}" type="datetime1">
              <a:rPr lang="pl-PL" smtClean="0"/>
              <a:t>22.05.2023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46E2A-BCBD-4440-9915-89E5BF7EF3AD}" type="datetime1">
              <a:rPr lang="pl-PL" smtClean="0"/>
              <a:t>22.05.2023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F89D-CC8A-490E-8D9D-8B732A54FFD2}" type="datetime1">
              <a:rPr lang="pl-PL" smtClean="0"/>
              <a:t>22.05.2023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4C9D9-780F-4C08-A429-52570D102922}" type="datetime1">
              <a:rPr lang="pl-PL" smtClean="0"/>
              <a:t>22.05.2023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DAB0-4AE3-4E0C-86D8-E20156C6878D}" type="datetime1">
              <a:rPr lang="pl-PL" smtClean="0"/>
              <a:t>22.05.2023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9000"/>
            <a:lum/>
          </a:blip>
          <a:srcRect/>
          <a:stretch>
            <a:fillRect l="10000" r="10000" b="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631CE-27AB-4363-BBEC-BCB162A59C45}" type="datetime1">
              <a:rPr lang="pl-PL" smtClean="0"/>
              <a:t>22.05.2023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2D6CE-A65A-4649-8140-E53367B0A63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05_Kryteria_wyboru_operacji_grant&#243;w.pdf" TargetMode="External"/><Relationship Id="rId2" Type="http://schemas.openxmlformats.org/officeDocument/2006/relationships/hyperlink" Target="04_Kryteria_zgodnosci_z_LSR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lgd-srws.p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10000" r="10000" b="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Szkolenie dla beneficjentów Przedsięwzięcia 1.1.1 Nowe miejsca pracy.</a:t>
            </a:r>
            <a:br>
              <a:rPr lang="pl-PL" b="1" dirty="0"/>
            </a:br>
            <a:r>
              <a:rPr lang="pl-PL" b="1" dirty="0"/>
              <a:t>Premie na podjęcie działalności gospodarczej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/>
              <a:t>Sławomir Miechowicz</a:t>
            </a:r>
          </a:p>
          <a:p>
            <a:r>
              <a:rPr lang="pl-PL" b="1" dirty="0"/>
              <a:t>Doradca ds. zarządzania projektami</a:t>
            </a:r>
          </a:p>
          <a:p>
            <a:endParaRPr lang="pl-PL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1</a:t>
            </a:fld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74179204-B30B-423C-88B9-E774576BB41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905" y="5842000"/>
            <a:ext cx="5584190" cy="87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Dofinansowanie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80 000 zł maksymalne dofinansowanie na jednego beneficjenta</a:t>
            </a:r>
          </a:p>
          <a:p>
            <a:endParaRPr lang="pl-PL" dirty="0"/>
          </a:p>
          <a:p>
            <a:r>
              <a:rPr lang="pl-PL" dirty="0"/>
              <a:t>Poziom dofinansowania – 100 %</a:t>
            </a:r>
          </a:p>
          <a:p>
            <a:endParaRPr lang="pl-PL" dirty="0"/>
          </a:p>
          <a:p>
            <a:r>
              <a:rPr lang="pl-PL" dirty="0"/>
              <a:t>pula środków </a:t>
            </a:r>
            <a:r>
              <a:rPr lang="pl-PL" dirty="0">
                <a:effectLst/>
                <a:ea typeface="Calibri" panose="020F0502020204030204" pitchFamily="34" charset="0"/>
              </a:rPr>
              <a:t>243 671,44 </a:t>
            </a:r>
            <a:r>
              <a:rPr lang="pl-PL" dirty="0"/>
              <a:t>Euro</a:t>
            </a:r>
          </a:p>
          <a:p>
            <a:r>
              <a:rPr lang="pl-PL" dirty="0"/>
              <a:t>przy kursie 4,00 – </a:t>
            </a:r>
            <a:r>
              <a:rPr lang="pl-PL" dirty="0">
                <a:effectLst/>
                <a:ea typeface="Calibri" panose="020F0502020204030204" pitchFamily="34" charset="0"/>
              </a:rPr>
              <a:t>974 685,76 </a:t>
            </a:r>
            <a:r>
              <a:rPr lang="pl-PL" dirty="0"/>
              <a:t>zł</a:t>
            </a:r>
          </a:p>
          <a:p>
            <a:r>
              <a:rPr lang="pl-PL" dirty="0"/>
              <a:t>przy kursie 4,50 – 1 096 521,48zł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10</a:t>
            </a:fld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Koszty kwalifikowalne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2472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1) ogólne, o których mowa w art. 45 ust. 2 lit. c rozporządzenia nr 1305/2013, zwane dalej „kosztami ogólnymi”, </a:t>
            </a:r>
          </a:p>
          <a:p>
            <a:pPr marL="0" indent="0">
              <a:buNone/>
            </a:pPr>
            <a:r>
              <a:rPr lang="pl-PL" dirty="0"/>
              <a:t>2) zakupu robót budowlanych lub usług, </a:t>
            </a:r>
          </a:p>
          <a:p>
            <a:pPr marL="0" indent="0">
              <a:buNone/>
            </a:pPr>
            <a:r>
              <a:rPr lang="pl-PL" dirty="0"/>
              <a:t>3) zakupu lub rozwoju oprogramowania komputerowego oraz zakupu patentów, licencji lub wynagrodzeń za przeniesienie autorskich praw majątkowych lub znaków towarowych, </a:t>
            </a:r>
          </a:p>
          <a:p>
            <a:pPr marL="0" indent="0">
              <a:buNone/>
            </a:pPr>
            <a:r>
              <a:rPr lang="pl-PL" dirty="0"/>
              <a:t>4) najmu lub dzierżawy maszyn, wyposażenia lub nieruchomości, </a:t>
            </a:r>
          </a:p>
          <a:p>
            <a:pPr marL="0" indent="0">
              <a:buNone/>
            </a:pPr>
            <a:r>
              <a:rPr lang="pl-PL" dirty="0"/>
              <a:t>5) zakupu nowych maszyn lub wyposażenia, a w przypadku operacji w zakresie określonym w § 2 ust. 1 pkt 5 – również używanych maszyn lub wyposażenia, stanowiących eksponaty, </a:t>
            </a:r>
          </a:p>
          <a:p>
            <a:pPr marL="0" indent="0">
              <a:buNone/>
            </a:pPr>
            <a:r>
              <a:rPr lang="pl-PL" dirty="0"/>
              <a:t>6) zakupu nowych środków transportu, z wyłączeniem zakupu samochodów osobowych przeznaczonych do przewozu mniej niż 8 osób łącznie z kierowcą, </a:t>
            </a:r>
          </a:p>
          <a:p>
            <a:pPr marL="0" indent="0">
              <a:buNone/>
            </a:pPr>
            <a:r>
              <a:rPr lang="pl-PL" dirty="0"/>
              <a:t>7) zakupu nowych rzeczy innych niż wymienione w pkt 5 i 6, w tym materiałów,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podatku od towarów i usług (VAT), zgodnie z art. 69 ust. 3 lit. c rozporządzenia nr 1303/2013 </a:t>
            </a:r>
          </a:p>
          <a:p>
            <a:r>
              <a:rPr lang="pl-PL" dirty="0"/>
              <a:t>które są uzasadnione zakresem operacji, niezbędne do osiągnięcia jej celu oraz racjonalne.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9813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Zobowiązania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Przez łącznie co najmniej 2 lata od dnia zawarcia umowy do dnia, w którym upływają 2 lata od dnia wypłaty płatności końcowej,</a:t>
            </a:r>
          </a:p>
          <a:p>
            <a:r>
              <a:rPr lang="pl-PL" dirty="0"/>
              <a:t>Wykonywanie działalności,</a:t>
            </a:r>
          </a:p>
          <a:p>
            <a:r>
              <a:rPr lang="pl-PL" dirty="0"/>
              <a:t>Podleganie ubezpieczeniom, </a:t>
            </a:r>
          </a:p>
          <a:p>
            <a:r>
              <a:rPr lang="pl-PL" dirty="0"/>
              <a:t>Utrzymanie miejsc pracy,</a:t>
            </a:r>
          </a:p>
          <a:p>
            <a:endParaRPr lang="pl-PL" dirty="0"/>
          </a:p>
          <a:p>
            <a:r>
              <a:rPr lang="pl-PL" dirty="0"/>
              <a:t>Realizacja zgodnie z wnioskiem i biznesplanem,</a:t>
            </a:r>
          </a:p>
          <a:p>
            <a:r>
              <a:rPr lang="pl-PL" dirty="0"/>
              <a:t>Płatności przelewem,</a:t>
            </a:r>
          </a:p>
          <a:p>
            <a:r>
              <a:rPr lang="pl-PL"/>
              <a:t>Inne </a:t>
            </a:r>
            <a:r>
              <a:rPr lang="pl-PL" dirty="0"/>
              <a:t>wynikające z umowy przyznania pomocy.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0237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Kryteria wyboru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dirty="0">
                <a:hlinkClick r:id="rId2" action="ppaction://hlinkfile"/>
              </a:rPr>
              <a:t>Kryteria zgodności z LSR</a:t>
            </a:r>
            <a:endParaRPr lang="pl-PL" dirty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>
                <a:hlinkClick r:id="rId3" action="ppaction://hlinkfile"/>
              </a:rPr>
              <a:t>Kryteria wyboru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Minimalne wymagania: Wniosek o przyznanie pomocy spełnił minimalne wymagania jeżeli otrzyma co najmniej 21 pkt. Spośród 46 możliwych do otrzymania w ramach kryteriów wyboru operacji: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Zarząd Stowarzyszenia ustala jako kluczowe dla naboru </a:t>
            </a:r>
            <a:r>
              <a:rPr lang="pl-PL"/>
              <a:t>nr 1/2023 </a:t>
            </a:r>
            <a:r>
              <a:rPr lang="pl-PL" dirty="0"/>
              <a:t>poniższe kryteria: </a:t>
            </a:r>
          </a:p>
          <a:p>
            <a:r>
              <a:rPr lang="pl-PL" dirty="0"/>
              <a:t>a) dotychczasowe doświadczenie w prowadzeniu działalności gospodarczej, </a:t>
            </a:r>
          </a:p>
          <a:p>
            <a:r>
              <a:rPr lang="pl-PL" dirty="0"/>
              <a:t>b) dotychczasowe korzystanie ze wsparcia finansowego.</a:t>
            </a:r>
          </a:p>
          <a:p>
            <a:pPr algn="just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13</a:t>
            </a:fld>
            <a:endParaRPr 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Wskaźniki dla Przedsięwzięcia 1.1.1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pl-PL" dirty="0"/>
              <a:t>39 operacji polegających na utworzeniu nowego przedsiębiorstwa,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14</a:t>
            </a:fld>
            <a:endParaRPr 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10000" r="10000" b="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Kontakt</a:t>
            </a:r>
          </a:p>
          <a:p>
            <a:pPr algn="ctr">
              <a:buNone/>
            </a:pPr>
            <a:r>
              <a:rPr lang="pl-PL" dirty="0"/>
              <a:t>Stowarzyszenie Rozwoju Wsi Świętokrzyskiej</a:t>
            </a:r>
          </a:p>
          <a:p>
            <a:pPr algn="ctr">
              <a:buNone/>
            </a:pPr>
            <a:r>
              <a:rPr lang="pl-PL" dirty="0"/>
              <a:t>Ul. </a:t>
            </a:r>
            <a:r>
              <a:rPr lang="pl-PL" dirty="0" err="1"/>
              <a:t>Zapłotnia</a:t>
            </a:r>
            <a:r>
              <a:rPr lang="pl-PL"/>
              <a:t> 5a, </a:t>
            </a:r>
            <a:r>
              <a:rPr lang="pl-PL" dirty="0"/>
              <a:t>26-025 Łagów</a:t>
            </a:r>
          </a:p>
          <a:p>
            <a:pPr algn="ctr">
              <a:buNone/>
            </a:pPr>
            <a:r>
              <a:rPr lang="pl-PL" dirty="0">
                <a:hlinkClick r:id="rId4"/>
              </a:rPr>
              <a:t>www.lgd-srws.pl</a:t>
            </a:r>
            <a:r>
              <a:rPr lang="pl-PL" dirty="0"/>
              <a:t> zakładka Nabory</a:t>
            </a:r>
          </a:p>
          <a:p>
            <a:pPr algn="ctr">
              <a:buNone/>
            </a:pPr>
            <a:r>
              <a:rPr lang="pl-PL" dirty="0"/>
              <a:t>Tel: 41 30 74 938/ 600 141 648 </a:t>
            </a:r>
          </a:p>
          <a:p>
            <a:pPr algn="ctr">
              <a:buNone/>
            </a:pPr>
            <a:r>
              <a:rPr lang="pl-PL" dirty="0"/>
              <a:t>w godz. 7:30-13:30</a:t>
            </a:r>
          </a:p>
          <a:p>
            <a:pPr algn="ctr">
              <a:buNone/>
            </a:pPr>
            <a:r>
              <a:rPr lang="pl-PL" dirty="0"/>
              <a:t>E-mail: </a:t>
            </a:r>
            <a:r>
              <a:rPr lang="pl-PL" dirty="0" err="1"/>
              <a:t>s.miechowicz@lgd-srws.pl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15</a:t>
            </a:fld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1DE66C6B-3FBC-46CD-B17A-BBA904B99A6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905" y="5646778"/>
            <a:ext cx="5584190" cy="87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Termin naboru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sz="6000" dirty="0"/>
              <a:t>Od 30 czerwca do 14 lipca 2023 r.</a:t>
            </a:r>
          </a:p>
          <a:p>
            <a:pPr algn="ctr">
              <a:buNone/>
            </a:pPr>
            <a:endParaRPr lang="pl-PL" sz="6000" dirty="0"/>
          </a:p>
          <a:p>
            <a:pPr algn="ctr">
              <a:buNone/>
            </a:pPr>
            <a:endParaRPr lang="pl-PL" sz="6000" dirty="0"/>
          </a:p>
          <a:p>
            <a:pPr algn="just"/>
            <a:r>
              <a:rPr lang="pl-PL" sz="5100" dirty="0"/>
              <a:t>Wniosek należy złożyć w Centrum Aktywności Lokalnej ul. </a:t>
            </a:r>
            <a:r>
              <a:rPr lang="pl-PL" sz="5100" dirty="0" err="1"/>
              <a:t>Zapłotnia</a:t>
            </a:r>
            <a:r>
              <a:rPr lang="pl-PL" sz="5100" dirty="0"/>
              <a:t> 5a, 26-025 Łagów; w trakcie trwania naboru wniosków, w godzinach pracy biura, tj. od poniedziałku do piątku w godzinach od 7:30 do 15:30. </a:t>
            </a:r>
          </a:p>
          <a:p>
            <a:pPr algn="ctr">
              <a:buNone/>
            </a:pPr>
            <a:endParaRPr lang="pl-PL" sz="6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2</a:t>
            </a:fld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Wnioskodawca jest zobligowany sporządzić wniosek wraz z biznesplanem w formie dokumentu elektronicznego udostępnionego na stronie internetowej </a:t>
            </a:r>
            <a:r>
              <a:rPr lang="pl-PL" b="1" dirty="0"/>
              <a:t>www.lgd-srws.pl</a:t>
            </a:r>
            <a:r>
              <a:rPr lang="pl-PL" dirty="0"/>
              <a:t> na obowiązującym formularzu, wypełnionym zgodnie z instrukcją, </a:t>
            </a:r>
          </a:p>
          <a:p>
            <a:r>
              <a:rPr lang="pl-PL" dirty="0"/>
              <a:t>wniosek powinien być złożony w wersji </a:t>
            </a:r>
            <a:r>
              <a:rPr lang="pl-PL" b="1" dirty="0"/>
              <a:t>papierowej i elektronicznej</a:t>
            </a:r>
            <a:r>
              <a:rPr lang="pl-PL" dirty="0"/>
              <a:t>. Wersja papierowa wniosku musi być tożsama z wersją dokumentu elektronicznego, </a:t>
            </a:r>
          </a:p>
          <a:p>
            <a:r>
              <a:rPr lang="pl-PL" dirty="0"/>
              <a:t>Wnioskodawca zobligowany jest dostarczyć wniosek w </a:t>
            </a:r>
            <a:r>
              <a:rPr lang="pl-PL" b="1" dirty="0"/>
              <a:t>oryginale i dwóch kopiach</a:t>
            </a:r>
            <a:r>
              <a:rPr lang="pl-PL" dirty="0"/>
              <a:t>, przy czym jedna kopia, po potwierdzeniu złożenia, zwracana jest Wnioskodawcy, </a:t>
            </a:r>
          </a:p>
          <a:p>
            <a:r>
              <a:rPr lang="pl-PL" dirty="0"/>
              <a:t>Wnioski muszą być składane osobiście w biurze Stowarzyszenia, nie dopuszcza się składania ich za pośrednictwem poczty elektronicznej lub kuriera/operatora pocztowego,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3</a:t>
            </a:fld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pl-PL" sz="2700" b="1" dirty="0"/>
              <a:t>CEL OGÓLNY I</a:t>
            </a:r>
            <a:br>
              <a:rPr lang="pl-PL" sz="2700" dirty="0"/>
            </a:br>
            <a:r>
              <a:rPr lang="pl-PL" sz="2700" b="1" dirty="0"/>
              <a:t>Wsparcie lokalnego </a:t>
            </a:r>
            <a:r>
              <a:rPr lang="pl-PL" sz="2700" b="1" dirty="0" err="1"/>
              <a:t>rozwoju</a:t>
            </a:r>
            <a:r>
              <a:rPr lang="pl-PL" sz="2700" b="1" dirty="0"/>
              <a:t> gospodarczego oraz ograniczanie skutków wykluczenia społecznego i ubóstwa przy jednoczesnym podejmowaniu działań przeciwdziałających zmianom klimatycznym.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endParaRPr lang="pl-PL" dirty="0"/>
          </a:p>
          <a:p>
            <a:pPr algn="just">
              <a:buNone/>
            </a:pPr>
            <a:endParaRPr lang="pl-PL" dirty="0"/>
          </a:p>
          <a:p>
            <a:pPr algn="just">
              <a:buNone/>
            </a:pPr>
            <a:r>
              <a:rPr lang="pl-PL" dirty="0"/>
              <a:t>Na podstawie dokonanych analiz problemów i potrzeb mieszkańców oraz danych statystycznych należy wskazać, iż najpoważniejszym i najbardziej pilnym problemem do rozwiązania na obszarze LSR jest brak wystarczającej liczby miejsc pracy wynikający z </a:t>
            </a:r>
            <a:r>
              <a:rPr lang="pl-PL" dirty="0" err="1"/>
              <a:t>zapóźnień</a:t>
            </a:r>
            <a:r>
              <a:rPr lang="pl-PL" dirty="0"/>
              <a:t> w rozwoju gospodarczym regionu. Szansę dla poprawy tej sytuacji stanowi wspieranie rozwoju już istniejących firm.</a:t>
            </a:r>
          </a:p>
          <a:p>
            <a:pPr algn="just">
              <a:buNone/>
            </a:pPr>
            <a:r>
              <a:rPr lang="pl-PL" dirty="0"/>
              <a:t>Cel Ogólny I skierowany jest na zintegrowanie działań w zakresie tworzenia nowych miejsc pracy, wsparcia przedsiębiorczości, </a:t>
            </a:r>
            <a:r>
              <a:rPr lang="pl-PL" dirty="0" err="1"/>
              <a:t>rozwoju</a:t>
            </a:r>
            <a:r>
              <a:rPr lang="pl-PL" dirty="0"/>
              <a:t> infrastruktury i wzmocnienia lokalnego kapitału ludzkiego i społecznego, podejmowania działań przeciwdziałających zmianom klimatycznym przyczyniających się do wzrostu </a:t>
            </a:r>
            <a:r>
              <a:rPr lang="pl-PL" dirty="0" err="1"/>
              <a:t>rozwoju</a:t>
            </a:r>
            <a:r>
              <a:rPr lang="pl-PL" dirty="0"/>
              <a:t> lokalnego przy jednoczesnym ograniczeniu negatywnych skutków wykluczenia społecznego i ubóstwa na obszarze LSR.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4</a:t>
            </a:fld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Autofit/>
          </a:bodyPr>
          <a:lstStyle/>
          <a:p>
            <a:r>
              <a:rPr lang="pl-PL" sz="2400" b="1" dirty="0"/>
              <a:t>CEL SZCZEGÓŁOWY 1.1</a:t>
            </a:r>
            <a:br>
              <a:rPr lang="pl-PL" sz="2400" dirty="0"/>
            </a:br>
            <a:r>
              <a:rPr lang="pl-PL" sz="3600" b="1" dirty="0"/>
              <a:t>Poprawa sytuacji na rynku pracy poprzez wsparcie rozwoju przedsiębiorczości, produktów lokalnych.</a:t>
            </a:r>
            <a:br>
              <a:rPr lang="pl-PL" dirty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Cel szczegółowy 1.1 ukierunkowany jest na zintegrowanie działań służących tworzeniu nowych miejsc pracy na obszarze LSR. Celowi temu będą służyć przewidziane w Przedsięwzięciu 1.1.1 Nowe miejsca pracy:</a:t>
            </a:r>
          </a:p>
          <a:p>
            <a:pPr lvl="0"/>
            <a:r>
              <a:rPr lang="pl-PL" b="1" dirty="0"/>
              <a:t>premie udzielane na zakładanie działalności gospodarczej,</a:t>
            </a:r>
          </a:p>
          <a:p>
            <a:pPr lvl="0"/>
            <a:r>
              <a:rPr lang="pl-PL" dirty="0"/>
              <a:t>dotacje na rozwijanie istniejących firm.</a:t>
            </a:r>
          </a:p>
          <a:p>
            <a:pPr marL="0" indent="0">
              <a:buNone/>
            </a:pPr>
            <a:r>
              <a:rPr lang="pl-PL" dirty="0"/>
              <a:t>Poprzez udzielanie premii osoby chcące założyć działalność gospodarczą uzyskają niezbędne środki finansowe, które umożliwią lub ułatwią im realizację projektów biznesowych na obszarze LSR przyczyniających się do rozwoju gospodarczego regionu.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5</a:t>
            </a:fld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84176"/>
          </a:xfrm>
        </p:spPr>
        <p:txBody>
          <a:bodyPr>
            <a:normAutofit/>
          </a:bodyPr>
          <a:lstStyle/>
          <a:p>
            <a:r>
              <a:rPr lang="pl-PL" b="1" dirty="0"/>
              <a:t>Przedsięwzięcie 1.1.1 Nowe miejsca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869160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Głównym problemem obszaru LSR jest brak atrakcyjnych miejsc pracy oraz wysokie bezrobocie na co wskazali mieszkańcy w procesie konsultacji LSR i co znajduje potwierdzenie w danych statystycznych i analizie SWOT. W związku z powyższym, w LSR główną uwagę skupiono na tym właśnie obszarze, co ma swoje odzwierciedlenie w przeznaczeniu na to przedsięwzięcie 50% dostępnych środków. Powstawanie nowych firm przyczyniający się do tworzenia nowych miejsc pracy jest rozwiązaniem bezpośrednio korzystnie wpływającym na tę sferę życia. </a:t>
            </a:r>
          </a:p>
          <a:p>
            <a:r>
              <a:rPr lang="pl-PL" dirty="0"/>
              <a:t>Uwzględniając specyfikę LGD i diagnozę obszaru LSR stosowane są kryteria wyboru preferujące firmy nastawione na działalność przetwórczą i przemysłową.</a:t>
            </a:r>
          </a:p>
          <a:p>
            <a:pPr algn="just" fontAlgn="base">
              <a:buNone/>
            </a:pPr>
            <a:endParaRPr lang="pl-PL" dirty="0"/>
          </a:p>
          <a:p>
            <a:pPr fontAlgn="base">
              <a:buNone/>
            </a:pPr>
            <a:endParaRPr lang="pl-PL" dirty="0"/>
          </a:p>
          <a:p>
            <a:pPr fontAlgn="base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6</a:t>
            </a:fld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Beneficjenci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Osoba fizyczna – ma miejsce zamieszkania na obszarze objętym LSR,</a:t>
            </a:r>
          </a:p>
          <a:p>
            <a:pPr algn="just"/>
            <a:r>
              <a:rPr lang="pl-PL" dirty="0"/>
              <a:t>Nie podlega ubezpieczeniu KRUS z mocy ustawy i w pełnym zakresie, chyba że podejmuje działalność w zakresie produkcji artykułów spożywczych lub produkcji napojów,</a:t>
            </a:r>
          </a:p>
          <a:p>
            <a:pPr algn="just"/>
            <a:r>
              <a:rPr lang="pl-PL" dirty="0"/>
              <a:t>W okresie 3 miesięcy poprzedzających dzień złożenia wniosku nie wykonywała działalności gospodarczej.</a:t>
            </a:r>
          </a:p>
          <a:p>
            <a:pPr algn="just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7</a:t>
            </a:fld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pomocy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Koszty kwalifikowalne operacji nie są współfinansowane z innych środków publicznych,</a:t>
            </a:r>
          </a:p>
          <a:p>
            <a:r>
              <a:rPr lang="pl-PL" dirty="0"/>
              <a:t>Maksymalnie realizacja do dnia 30 czerwca 2024 r.,</a:t>
            </a:r>
          </a:p>
          <a:p>
            <a:r>
              <a:rPr lang="pl-PL" dirty="0"/>
              <a:t>Inwestycje tylko na obszarze LSR,</a:t>
            </a:r>
          </a:p>
          <a:p>
            <a:r>
              <a:rPr lang="pl-PL" dirty="0"/>
              <a:t>Inwestycja uzasadniona ekonomicznie,</a:t>
            </a:r>
          </a:p>
          <a:p>
            <a:r>
              <a:rPr lang="pl-PL" dirty="0"/>
              <a:t>Minimalna wartość operacji 50 000 zł.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7856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Działalności wykluczone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1) działalność usługowa wspomagająca rolnictwo i następująca po zbiorach; </a:t>
            </a:r>
          </a:p>
          <a:p>
            <a:pPr marL="0" indent="0">
              <a:buNone/>
            </a:pPr>
            <a:r>
              <a:rPr lang="pl-PL" dirty="0"/>
              <a:t>2) górnictwo i wydobywanie; </a:t>
            </a:r>
          </a:p>
          <a:p>
            <a:pPr marL="0" indent="0">
              <a:buNone/>
            </a:pPr>
            <a:r>
              <a:rPr lang="pl-PL" dirty="0"/>
              <a:t>3) działalność usługowa wspomagająca górnictwo i wydobywanie; </a:t>
            </a:r>
          </a:p>
          <a:p>
            <a:pPr marL="0" indent="0">
              <a:buNone/>
            </a:pPr>
            <a:r>
              <a:rPr lang="pl-PL" dirty="0"/>
              <a:t>4) przetwarzanie i konserwowanie ryb, skorupiaków i mięczaków; </a:t>
            </a:r>
          </a:p>
          <a:p>
            <a:pPr marL="0" indent="0">
              <a:buNone/>
            </a:pPr>
            <a:r>
              <a:rPr lang="pl-PL" dirty="0"/>
              <a:t>5) wytwarzanie i przetwarzanie koksu i produktów rafinacji ropy naftowej; </a:t>
            </a:r>
          </a:p>
          <a:p>
            <a:pPr marL="0" indent="0">
              <a:buNone/>
            </a:pPr>
            <a:r>
              <a:rPr lang="pl-PL" dirty="0"/>
              <a:t>6) produkcja chemikaliów oraz wyrobów chemicznych; </a:t>
            </a:r>
          </a:p>
          <a:p>
            <a:pPr marL="0" indent="0">
              <a:buNone/>
            </a:pPr>
            <a:r>
              <a:rPr lang="pl-PL" dirty="0"/>
              <a:t>7) produkcja podstawowych substancji farmaceutycznych oraz leków i pozostałych wyrobów farmaceutycznych; </a:t>
            </a:r>
          </a:p>
          <a:p>
            <a:pPr marL="0" indent="0">
              <a:buNone/>
            </a:pPr>
            <a:r>
              <a:rPr lang="pl-PL" dirty="0"/>
              <a:t>8) produkcja metali; </a:t>
            </a:r>
          </a:p>
          <a:p>
            <a:pPr marL="0" indent="0">
              <a:buNone/>
            </a:pPr>
            <a:r>
              <a:rPr lang="pl-PL" dirty="0"/>
              <a:t>9) produkcja pojazdów samochodowych, przyczep i naczep oraz motocykli; </a:t>
            </a:r>
          </a:p>
          <a:p>
            <a:pPr marL="0" indent="0">
              <a:buNone/>
            </a:pPr>
            <a:r>
              <a:rPr lang="pl-PL" dirty="0"/>
              <a:t>10) transport lotniczy i kolejowy; </a:t>
            </a:r>
          </a:p>
          <a:p>
            <a:pPr marL="0" indent="0">
              <a:buNone/>
            </a:pPr>
            <a:r>
              <a:rPr lang="pl-PL" dirty="0"/>
              <a:t>11) gospodarka magazynowa.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512072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1159</TotalTime>
  <Words>1085</Words>
  <Application>Microsoft Office PowerPoint</Application>
  <PresentationFormat>Pokaz na ekranie (4:3)</PresentationFormat>
  <Paragraphs>113</Paragraphs>
  <Slides>15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Motyw pakietu Office</vt:lpstr>
      <vt:lpstr>Szkolenie dla beneficjentów Przedsięwzięcia 1.1.1 Nowe miejsca pracy. Premie na podjęcie działalności gospodarczej</vt:lpstr>
      <vt:lpstr>Termin naboru</vt:lpstr>
      <vt:lpstr>Prezentacja programu PowerPoint</vt:lpstr>
      <vt:lpstr>CEL OGÓLNY I Wsparcie lokalnego rozwoju gospodarczego oraz ograniczanie skutków wykluczenia społecznego i ubóstwa przy jednoczesnym podejmowaniu działań przeciwdziałających zmianom klimatycznym. </vt:lpstr>
      <vt:lpstr>CEL SZCZEGÓŁOWY 1.1 Poprawa sytuacji na rynku pracy poprzez wsparcie rozwoju przedsiębiorczości, produktów lokalnych. </vt:lpstr>
      <vt:lpstr>Przedsięwzięcie 1.1.1 Nowe miejsca pracy</vt:lpstr>
      <vt:lpstr>Beneficjenci</vt:lpstr>
      <vt:lpstr>Zasady pomocy</vt:lpstr>
      <vt:lpstr>Działalności wykluczone</vt:lpstr>
      <vt:lpstr>Dofinansowanie</vt:lpstr>
      <vt:lpstr>Koszty kwalifikowalne</vt:lpstr>
      <vt:lpstr>Zobowiązania</vt:lpstr>
      <vt:lpstr>Kryteria wyboru</vt:lpstr>
      <vt:lpstr>Wskaźniki dla Przedsięwzięcia 1.1.1</vt:lpstr>
      <vt:lpstr>Prezentacja programu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Microsoft</dc:creator>
  <cp:lastModifiedBy>Sławomir Miechowicz</cp:lastModifiedBy>
  <cp:revision>67</cp:revision>
  <cp:lastPrinted>2023-05-18T12:44:11Z</cp:lastPrinted>
  <dcterms:created xsi:type="dcterms:W3CDTF">2016-09-21T07:22:05Z</dcterms:created>
  <dcterms:modified xsi:type="dcterms:W3CDTF">2023-05-22T13:01:02Z</dcterms:modified>
</cp:coreProperties>
</file>